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7" r:id="rId2"/>
    <p:sldId id="259" r:id="rId3"/>
    <p:sldId id="258" r:id="rId4"/>
    <p:sldId id="260" r:id="rId5"/>
    <p:sldId id="277" r:id="rId6"/>
    <p:sldId id="261" r:id="rId7"/>
    <p:sldId id="266" r:id="rId8"/>
    <p:sldId id="267" r:id="rId9"/>
    <p:sldId id="268" r:id="rId10"/>
    <p:sldId id="269" r:id="rId11"/>
    <p:sldId id="272" r:id="rId12"/>
    <p:sldId id="273" r:id="rId13"/>
    <p:sldId id="275" r:id="rId14"/>
  </p:sldIdLst>
  <p:sldSz cx="12192000" cy="6858000"/>
  <p:notesSz cx="9947275" cy="6858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E1CDCC"/>
    <a:srgbClr val="F0E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5634487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447D2-38AB-4391-8E2A-9FEF5C27A753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5634487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6CB91-1E9B-4A38-91CB-A5EB5FED01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6751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147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881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1533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9222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4966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0705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6912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913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423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114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984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470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180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129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603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327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59F94-99E5-425E-8D14-05C5915203BD}" type="datetimeFigureOut">
              <a:rPr lang="hr-HR" smtClean="0"/>
              <a:t>9.6.2025.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1745D5-BEAA-419A-97F1-B8000AF605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390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rednje.e-upisi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rednjeadmin.e-upisi.hr/files/Supstitucija%20dosada%C5%A1njih%20programa%20s%20novim%20kurikulima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slov 1"/>
          <p:cNvSpPr>
            <a:spLocks noGrp="1"/>
          </p:cNvSpPr>
          <p:nvPr>
            <p:ph type="ctrTitle"/>
          </p:nvPr>
        </p:nvSpPr>
        <p:spPr>
          <a:xfrm>
            <a:off x="1952596" y="928670"/>
            <a:ext cx="8072494" cy="4857784"/>
          </a:xfrm>
        </p:spPr>
        <p:txBody>
          <a:bodyPr>
            <a:normAutofit/>
          </a:bodyPr>
          <a:lstStyle/>
          <a:p>
            <a:pPr algn="r" eaLnBrk="1" hangingPunct="1"/>
            <a:r>
              <a:rPr lang="hr-HR" sz="4000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hr-HR" sz="4000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hr-HR" sz="4800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UPISI </a:t>
            </a:r>
            <a:r>
              <a:rPr lang="hr-HR" sz="4800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 SREDNJE ŠKOLE</a:t>
            </a:r>
            <a:r>
              <a:rPr lang="hr-HR" sz="3800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hr-HR" sz="3800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hr-HR" sz="3800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hr-HR" sz="3800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hr-HR" sz="4000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hr-HR" sz="4000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hr-HR" sz="4000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hr-HR" sz="4000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hr-HR" sz="1100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Prezentaciju pripremila:</a:t>
            </a:r>
            <a:r>
              <a:rPr lang="hr-HR" sz="2700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hr-HR" sz="2700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hr-H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Andreja Gregurić Jug, </a:t>
            </a:r>
            <a:r>
              <a:rPr lang="hr-HR" sz="1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stručni suradnik </a:t>
            </a:r>
            <a:r>
              <a:rPr lang="hr-HR" sz="1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pedagog</a:t>
            </a:r>
            <a:r>
              <a:rPr lang="hr-HR" sz="3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hr-HR" sz="3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endParaRPr lang="hr-HR" sz="3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572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slov 1"/>
          <p:cNvSpPr>
            <a:spLocks noGrp="1"/>
          </p:cNvSpPr>
          <p:nvPr>
            <p:ph type="title"/>
          </p:nvPr>
        </p:nvSpPr>
        <p:spPr>
          <a:xfrm>
            <a:off x="1789718" y="664551"/>
            <a:ext cx="8229600" cy="655656"/>
          </a:xfrm>
        </p:spPr>
        <p:txBody>
          <a:bodyPr>
            <a:normAutofit/>
          </a:bodyPr>
          <a:lstStyle/>
          <a:p>
            <a:pPr eaLnBrk="1" hangingPunct="1"/>
            <a:r>
              <a:rPr lang="hr-HR" sz="3200" dirty="0">
                <a:solidFill>
                  <a:srgbClr val="002060"/>
                </a:solidFill>
              </a:rPr>
              <a:t>Zdravstvena sposobnost kandidata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19289" y="1628800"/>
            <a:ext cx="8497887" cy="48243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hr-H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Ako je za obrazovni program potrebno utvrđivanje zdravstvene sposobnosti kandidata kao obaveze pri upisu u školu kao dokument može biti :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hr-H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potvrda nadležnoga školskog liječnika </a:t>
            </a:r>
            <a:r>
              <a:rPr lang="hr-H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ili</a:t>
            </a:r>
          </a:p>
          <a:p>
            <a:pPr eaLnBrk="1" hangingPunct="1">
              <a:lnSpc>
                <a:spcPct val="80000"/>
              </a:lnSpc>
            </a:pPr>
            <a:r>
              <a:rPr lang="hr-H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liječnička svjedodžba medicine rada</a:t>
            </a:r>
            <a:r>
              <a:rPr lang="hr-H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hr-H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(ako se ne može pribaviti u roku, nosi se potvrda </a:t>
            </a:r>
            <a:r>
              <a:rPr lang="hr-HR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obiteljskog liječnika</a:t>
            </a:r>
            <a:r>
              <a:rPr lang="hr-H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a svjedodžba medicine rada predaje se u školu najkasnije do 30.9.)</a:t>
            </a:r>
            <a:endParaRPr lang="hr-H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hr-H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hr-H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hr-H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(predaje se dolaskom u srednju školu na datum koji odredi škola ili elektroničkim putem na mail adresu škole </a:t>
            </a:r>
            <a:r>
              <a:rPr lang="hr-H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hr-H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.-9.7</a:t>
            </a:r>
            <a:r>
              <a:rPr lang="hr-H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.)</a:t>
            </a:r>
            <a:endParaRPr lang="hr-H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809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slov 1"/>
          <p:cNvSpPr>
            <a:spLocks noGrp="1"/>
          </p:cNvSpPr>
          <p:nvPr>
            <p:ph type="title"/>
          </p:nvPr>
        </p:nvSpPr>
        <p:spPr>
          <a:xfrm>
            <a:off x="1809720" y="500042"/>
            <a:ext cx="8534400" cy="2280886"/>
          </a:xfrm>
        </p:spPr>
        <p:txBody>
          <a:bodyPr>
            <a:normAutofit/>
          </a:bodyPr>
          <a:lstStyle/>
          <a:p>
            <a:pPr eaLnBrk="1" hangingPunct="1"/>
            <a:r>
              <a:rPr lang="hr-HR" sz="3600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Odluka </a:t>
            </a:r>
            <a:r>
              <a:rPr lang="hr-HR" sz="3600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 upisu učenika u 1. razred </a:t>
            </a:r>
            <a:r>
              <a:rPr lang="hr-HR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srednje škole</a:t>
            </a:r>
            <a:r>
              <a:rPr lang="hr-HR" sz="3600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hr-HR" sz="3600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 </a:t>
            </a:r>
            <a:r>
              <a:rPr lang="hr-HR" sz="3600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školskoj godini </a:t>
            </a:r>
            <a:r>
              <a:rPr lang="hr-HR" sz="3600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2025./2026.</a:t>
            </a:r>
            <a:endParaRPr lang="hr-HR" sz="3600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1809720" y="2133600"/>
            <a:ext cx="9694892" cy="3777622"/>
          </a:xfrm>
        </p:spPr>
        <p:txBody>
          <a:bodyPr rtlCol="0" anchor="ctr">
            <a:normAutofit/>
          </a:bodyPr>
          <a:lstStyle/>
          <a:p>
            <a:pPr marL="118872" indent="0" algn="ctr">
              <a:spcBef>
                <a:spcPts val="0"/>
              </a:spcBef>
              <a:buNone/>
              <a:defRPr/>
            </a:pPr>
            <a:r>
              <a:rPr lang="hr-HR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LJETNI UPISNI ROK</a:t>
            </a:r>
          </a:p>
        </p:txBody>
      </p:sp>
    </p:spTree>
    <p:extLst>
      <p:ext uri="{BB962C8B-B14F-4D97-AF65-F5344CB8AC3E}">
        <p14:creationId xmlns:p14="http://schemas.microsoft.com/office/powerpoint/2010/main" val="3945353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818841"/>
              </p:ext>
            </p:extLst>
          </p:nvPr>
        </p:nvGraphicFramePr>
        <p:xfrm>
          <a:off x="1524000" y="339634"/>
          <a:ext cx="8858280" cy="5972137"/>
        </p:xfrm>
        <a:graphic>
          <a:graphicData uri="http://schemas.openxmlformats.org/drawingml/2006/table">
            <a:tbl>
              <a:tblPr/>
              <a:tblGrid>
                <a:gridCol w="6766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1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598">
                <a:tc>
                  <a:txBody>
                    <a:bodyPr/>
                    <a:lstStyle/>
                    <a:p>
                      <a:pPr marL="198120" algn="ctr"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hr-HR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OPIS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DATUM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971">
                <a:tc>
                  <a:txBody>
                    <a:bodyPr/>
                    <a:lstStyle/>
                    <a:p>
                      <a:pPr marL="198120" algn="l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Početak prijava redovitih učenika u sustav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26.5</a:t>
                      </a: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77">
                <a:tc>
                  <a:txBody>
                    <a:bodyPr/>
                    <a:lstStyle/>
                    <a:p>
                      <a:pPr marL="198120" algn="l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Prijava </a:t>
                      </a:r>
                      <a:r>
                        <a:rPr lang="hr-HR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obrazovnih programa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26720" indent="-426720" algn="ctr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25.6.-4.7</a:t>
                      </a: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094">
                <a:tc>
                  <a:txBody>
                    <a:bodyPr/>
                    <a:lstStyle/>
                    <a:p>
                      <a:pPr marL="198120" algn="l"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Prijava </a:t>
                      </a:r>
                      <a:r>
                        <a:rPr lang="hr-HR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obrazovnih programa koji zahtijevaju dodatne provjere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6720" indent="-426720" algn="ctr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25.6.-27.6.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099">
                <a:tc>
                  <a:txBody>
                    <a:bodyPr/>
                    <a:lstStyle/>
                    <a:p>
                      <a:pPr marL="198120" algn="l"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Dostava dokumentacije:</a:t>
                      </a:r>
                    </a:p>
                    <a:p>
                      <a:pPr marL="48387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stručno mišljenje HZZ-a</a:t>
                      </a:r>
                    </a:p>
                    <a:p>
                      <a:pPr marL="483870" indent="-2857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dokumenti kojima se ostvaruju dodatna prava za upis (</a:t>
                      </a:r>
                      <a:r>
                        <a:rPr lang="hr-H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dostavljaju se putem srednje.e-upisi.hr)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25.6.-2.7</a:t>
                      </a: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hr-HR" sz="14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900">
                <a:tc>
                  <a:txBody>
                    <a:bodyPr/>
                    <a:lstStyle/>
                    <a:p>
                      <a:pPr marL="198120" algn="l"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Provođenje dodatnih ispita i provjera i unos rezultata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6720" indent="-426720" algn="ctr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</a:rPr>
                        <a:t>30.6.-3.7</a:t>
                      </a: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endParaRPr lang="hr-HR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199">
                <a:tc>
                  <a:txBody>
                    <a:bodyPr/>
                    <a:lstStyle/>
                    <a:p>
                      <a:pPr marL="19812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>
                          <a:effectLst/>
                          <a:latin typeface="+mn-lt"/>
                          <a:ea typeface="Times New Roman"/>
                        </a:rPr>
                        <a:t>Brisanje kandidata </a:t>
                      </a:r>
                      <a:r>
                        <a:rPr lang="hr-HR" sz="1400" baseline="0" dirty="0" smtClean="0">
                          <a:effectLst/>
                          <a:latin typeface="+mn-lt"/>
                          <a:ea typeface="Times New Roman"/>
                        </a:rPr>
                        <a:t>koji nisu zadovoljili preduvjete </a:t>
                      </a:r>
                      <a:r>
                        <a:rPr lang="hr-HR" sz="1400" dirty="0" smtClean="0">
                          <a:effectLst/>
                          <a:latin typeface="+mn-lt"/>
                          <a:ea typeface="Times New Roman"/>
                        </a:rPr>
                        <a:t>s lista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3.7</a:t>
                      </a: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48">
                <a:tc>
                  <a:txBody>
                    <a:bodyPr/>
                    <a:lstStyle/>
                    <a:p>
                      <a:pPr marL="19812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Unos  prigovora</a:t>
                      </a:r>
                      <a:endParaRPr lang="hr-HR" sz="14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</a:rPr>
                        <a:t>4.7</a:t>
                      </a: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endParaRPr lang="hr-HR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829">
                <a:tc>
                  <a:txBody>
                    <a:bodyPr/>
                    <a:lstStyle/>
                    <a:p>
                      <a:pPr marL="198120" algn="l"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OBJAVA KONAČNIH LJESTVICA PORETKA 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7.7</a:t>
                      </a: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179">
                <a:tc>
                  <a:txBody>
                    <a:bodyPr/>
                    <a:lstStyle/>
                    <a:p>
                      <a:pPr marL="198120" algn="l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Dostava dokumenata koji su uvjet za upis u određeni program </a:t>
                      </a:r>
                      <a:r>
                        <a:rPr lang="hr-HR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obrazovanja:</a:t>
                      </a:r>
                    </a:p>
                    <a:p>
                      <a:pPr marL="198120" algn="l">
                        <a:spcAft>
                          <a:spcPts val="0"/>
                        </a:spcAft>
                      </a:pPr>
                      <a:r>
                        <a:rPr lang="hr-H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1. </a:t>
                      </a:r>
                      <a:r>
                        <a:rPr lang="hr-H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Upisnica</a:t>
                      </a:r>
                      <a:r>
                        <a:rPr lang="hr-H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(obavezno za sve učenike) – elektronski putem </a:t>
                      </a:r>
                      <a:r>
                        <a:rPr lang="hr-H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srednje.e-upisi.hr ili </a:t>
                      </a:r>
                      <a:r>
                        <a:rPr lang="hr-HR" sz="1200" b="1" i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dolaskom u školu</a:t>
                      </a:r>
                    </a:p>
                    <a:p>
                      <a:pPr marL="198120" algn="l">
                        <a:spcAft>
                          <a:spcPts val="0"/>
                        </a:spcAft>
                      </a:pPr>
                      <a:r>
                        <a:rPr lang="hr-H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2. Potvrda liječnika školske medinice – putem elektronske pošte na mail adresu srednje škole ili dolaskom u školu</a:t>
                      </a:r>
                    </a:p>
                    <a:p>
                      <a:pPr marL="19812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3. Potvrda obiteljskog liječnika ili liječnička svjedodžba medicine rada – putem elektronske pošte na mail adresu srednje škole ili dolaskom u školu</a:t>
                      </a:r>
                      <a:endParaRPr lang="hr-HR" sz="12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9812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Točan datum zaprimanja dokumenata određuje srednja škola.</a:t>
                      </a:r>
                      <a:endParaRPr lang="hr-HR" sz="14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7.7</a:t>
                      </a: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hr-HR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9.7</a:t>
                      </a:r>
                      <a:r>
                        <a:rPr lang="hr-HR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971">
                <a:tc>
                  <a:txBody>
                    <a:bodyPr/>
                    <a:lstStyle/>
                    <a:p>
                      <a:pPr marL="198120" algn="l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Objava  okvirnog broja</a:t>
                      </a:r>
                      <a:r>
                        <a:rPr lang="hr-HR" sz="14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r-HR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slobodnih mjesta za jesenski rok 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14.7</a:t>
                      </a: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hr-HR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971">
                <a:tc>
                  <a:txBody>
                    <a:bodyPr/>
                    <a:lstStyle/>
                    <a:p>
                      <a:pPr marL="198120" algn="l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+mn-lt"/>
                          <a:ea typeface="Times New Roman"/>
                        </a:rPr>
                        <a:t>Službena</a:t>
                      </a:r>
                      <a:r>
                        <a:rPr lang="hr-HR" sz="1400" baseline="0" dirty="0">
                          <a:effectLst/>
                          <a:latin typeface="+mn-lt"/>
                          <a:ea typeface="Times New Roman"/>
                        </a:rPr>
                        <a:t> objava slobodnih mjesta za jesenski upisni rok</a:t>
                      </a:r>
                      <a:endParaRPr lang="hr-HR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</a:rPr>
                        <a:t>11.8</a:t>
                      </a:r>
                      <a:r>
                        <a:rPr lang="hr-HR" sz="1400" b="1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endParaRPr lang="hr-HR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B7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942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3167042" y="1928802"/>
            <a:ext cx="62865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6600" b="1" dirty="0"/>
              <a:t>HVALA NA PAŽNJI!</a:t>
            </a:r>
          </a:p>
        </p:txBody>
      </p:sp>
    </p:spTree>
    <p:extLst>
      <p:ext uri="{BB962C8B-B14F-4D97-AF65-F5344CB8AC3E}">
        <p14:creationId xmlns:p14="http://schemas.microsoft.com/office/powerpoint/2010/main" val="2051165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992314" y="785795"/>
            <a:ext cx="8207375" cy="5595957"/>
          </a:xfrm>
        </p:spPr>
        <p:txBody>
          <a:bodyPr>
            <a:normAutofit/>
          </a:bodyPr>
          <a:lstStyle/>
          <a:p>
            <a:pPr marL="342900" indent="-342900">
              <a:buFont typeface="Wingdings 3"/>
              <a:buChar char=""/>
              <a:defRPr/>
            </a:pPr>
            <a:r>
              <a:rPr lang="hr-HR" altLang="en-US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hr-HR" altLang="en-US" sz="2400" dirty="0">
                <a:latin typeface="Calibri" pitchFamily="34" charset="0"/>
              </a:rPr>
              <a:t>Učenici</a:t>
            </a:r>
            <a:r>
              <a:rPr lang="x-none" altLang="en-US" sz="2400" dirty="0">
                <a:latin typeface="Calibri" pitchFamily="34" charset="0"/>
              </a:rPr>
              <a:t> se za upis u obrazovne programe prijavljuju i upisuju putem </a:t>
            </a:r>
            <a:r>
              <a:rPr lang="x-none" altLang="en-US" sz="2400" u="sng" dirty="0">
                <a:latin typeface="Calibri" pitchFamily="34" charset="0"/>
              </a:rPr>
              <a:t>mrežne stranice</a:t>
            </a:r>
            <a:r>
              <a:rPr lang="hr-HR" altLang="en-US" sz="2400" u="sng" dirty="0">
                <a:latin typeface="Calibri" pitchFamily="34" charset="0"/>
              </a:rPr>
              <a:t> </a:t>
            </a:r>
            <a:r>
              <a:rPr lang="x-none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Nacionalnoga informacijskog sustava prijava i upisa u srednje škole</a:t>
            </a:r>
            <a:r>
              <a:rPr lang="x-none" altLang="en-US" sz="2400" dirty="0">
                <a:latin typeface="Calibri" pitchFamily="34" charset="0"/>
              </a:rPr>
              <a:t> (NISpuSŠ) </a:t>
            </a:r>
          </a:p>
          <a:p>
            <a:pPr algn="ctr">
              <a:buNone/>
            </a:pPr>
            <a:r>
              <a:rPr lang="hr-HR" altLang="en-US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hlinkClick r:id="rId2"/>
              </a:rPr>
              <a:t>http://srednje.e-upisi.hr/</a:t>
            </a:r>
            <a:endParaRPr lang="hr-HR" altLang="en-US" b="1" u="sng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>
              <a:buNone/>
            </a:pPr>
            <a:r>
              <a:rPr lang="hr-HR" altLang="en-US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</a:p>
          <a:p>
            <a:r>
              <a:rPr lang="hr-HR" sz="2400" b="1" dirty="0">
                <a:latin typeface="Calibri" pitchFamily="34" charset="0"/>
              </a:rPr>
              <a:t>Prijava</a:t>
            </a:r>
            <a:r>
              <a:rPr lang="hr-HR" sz="2400" dirty="0">
                <a:latin typeface="Calibri" pitchFamily="34" charset="0"/>
              </a:rPr>
              <a:t> putem korisničkog imena i lozinke iz sustava </a:t>
            </a:r>
            <a:r>
              <a:rPr lang="hr-HR" sz="2400" b="1" dirty="0">
                <a:latin typeface="Calibri" pitchFamily="34" charset="0"/>
              </a:rPr>
              <a:t>AAI@EDUHR </a:t>
            </a:r>
          </a:p>
          <a:p>
            <a:r>
              <a:rPr lang="hr-HR" sz="2400" dirty="0">
                <a:latin typeface="Calibri" pitchFamily="34" charset="0"/>
              </a:rPr>
              <a:t>Prijave redovitih učenika u sustav </a:t>
            </a:r>
            <a:r>
              <a:rPr lang="hr-HR" sz="2400" dirty="0" smtClean="0">
                <a:latin typeface="Calibri" pitchFamily="34" charset="0"/>
              </a:rPr>
              <a:t>su počele </a:t>
            </a:r>
            <a:r>
              <a:rPr lang="hr-HR" sz="2400" b="1" dirty="0" smtClean="0">
                <a:latin typeface="Calibri" pitchFamily="34" charset="0"/>
              </a:rPr>
              <a:t>26.5.2025.</a:t>
            </a:r>
          </a:p>
          <a:p>
            <a:pPr marL="0" indent="0">
              <a:buNone/>
            </a:pPr>
            <a:r>
              <a:rPr lang="hr-HR" sz="2400" b="1" dirty="0">
                <a:latin typeface="Calibri" pitchFamily="34" charset="0"/>
              </a:rPr>
              <a:t>	</a:t>
            </a:r>
            <a:r>
              <a:rPr lang="hr-HR" sz="2400" b="1" dirty="0" smtClean="0">
                <a:latin typeface="Calibri" pitchFamily="34" charset="0"/>
              </a:rPr>
              <a:t>- </a:t>
            </a:r>
            <a:r>
              <a:rPr lang="hr-HR" sz="2400" dirty="0" smtClean="0">
                <a:solidFill>
                  <a:srgbClr val="FF0000"/>
                </a:solidFill>
                <a:latin typeface="Calibri" pitchFamily="34" charset="0"/>
              </a:rPr>
              <a:t>potrebno </a:t>
            </a:r>
            <a:r>
              <a:rPr lang="hr-HR" sz="2400" dirty="0">
                <a:solidFill>
                  <a:srgbClr val="FF0000"/>
                </a:solidFill>
                <a:latin typeface="Calibri" pitchFamily="34" charset="0"/>
              </a:rPr>
              <a:t>je provjeriti dio </a:t>
            </a:r>
            <a:r>
              <a:rPr lang="hr-HR" sz="2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Moji podaci </a:t>
            </a:r>
            <a:r>
              <a:rPr lang="hr-HR" sz="2400" dirty="0">
                <a:solidFill>
                  <a:srgbClr val="FF0000"/>
                </a:solidFill>
                <a:latin typeface="Calibri" pitchFamily="34" charset="0"/>
              </a:rPr>
              <a:t>i prijaviti razredniku </a:t>
            </a:r>
            <a:r>
              <a:rPr lang="hr-HR" sz="2400" dirty="0" smtClean="0">
                <a:solidFill>
                  <a:srgbClr val="FF0000"/>
                </a:solidFill>
                <a:latin typeface="Calibri" pitchFamily="34" charset="0"/>
              </a:rPr>
              <a:t>	   ako </a:t>
            </a:r>
            <a:r>
              <a:rPr lang="hr-HR" sz="2400" dirty="0">
                <a:solidFill>
                  <a:srgbClr val="FF0000"/>
                </a:solidFill>
                <a:latin typeface="Calibri" pitchFamily="34" charset="0"/>
              </a:rPr>
              <a:t>je neki podatak </a:t>
            </a:r>
            <a:r>
              <a:rPr lang="hr-HR" sz="2400" dirty="0" smtClean="0">
                <a:solidFill>
                  <a:srgbClr val="FF0000"/>
                </a:solidFill>
                <a:latin typeface="Calibri" pitchFamily="34" charset="0"/>
              </a:rPr>
              <a:t>netočan</a:t>
            </a:r>
          </a:p>
          <a:p>
            <a:pPr marL="0" indent="0">
              <a:buNone/>
            </a:pPr>
            <a:r>
              <a:rPr lang="hr-HR" sz="2400" dirty="0">
                <a:latin typeface="Calibri" pitchFamily="34" charset="0"/>
              </a:rPr>
              <a:t>	</a:t>
            </a:r>
            <a:r>
              <a:rPr lang="hr-HR" sz="2400" dirty="0" smtClean="0">
                <a:latin typeface="Calibri" pitchFamily="34" charset="0"/>
              </a:rPr>
              <a:t>- potrebno je popuniti podatke koji nedostaju u Moji podaci</a:t>
            </a:r>
            <a:endParaRPr lang="hr-HR" sz="2400" dirty="0">
              <a:latin typeface="Calibri" pitchFamily="34" charset="0"/>
            </a:endParaRPr>
          </a:p>
          <a:p>
            <a:endParaRPr lang="hr-HR" sz="2400" dirty="0">
              <a:latin typeface="Calibri" pitchFamily="34" charset="0"/>
            </a:endParaRPr>
          </a:p>
          <a:p>
            <a:pPr marL="342900" indent="-342900">
              <a:buFont typeface="Wingdings 3"/>
              <a:buChar char=""/>
              <a:defRPr/>
            </a:pPr>
            <a:endParaRPr lang="x-none" altLang="en-US" b="1" u="sng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342900" indent="-342900">
              <a:buNone/>
              <a:defRPr/>
            </a:pPr>
            <a:endParaRPr lang="x-none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652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952596" y="822960"/>
            <a:ext cx="9203084" cy="5852160"/>
          </a:xfrm>
        </p:spPr>
        <p:txBody>
          <a:bodyPr>
            <a:normAutofit fontScale="90000"/>
          </a:bodyPr>
          <a:lstStyle/>
          <a:p>
            <a:pPr algn="ctr"/>
            <a:r>
              <a:rPr lang="hr-HR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Upisi u SŠ</a:t>
            </a:r>
            <a:br>
              <a:rPr lang="hr-HR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https://srednje.e-upisi.hr</a:t>
            </a:r>
            <a:r>
              <a:rPr lang="hr-HR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Pravilnik o elementima i kriterijima za izbor kandidata za upis u I. razred srednje škole </a:t>
            </a:r>
            <a:r>
              <a:rPr lang="hr-HR" alt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(Česta pitanja – Važni dokumenti)</a:t>
            </a:r>
            <a: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Odluka o upisu učenika u I. razred srednje škole u školskoj godini </a:t>
            </a:r>
            <a:r>
              <a:rPr lang="hr-HR" alt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2025./2026.</a:t>
            </a:r>
            <a:br>
              <a:rPr lang="hr-HR" alt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Hodogrami za učenike i roditelje</a:t>
            </a:r>
            <a:br>
              <a:rPr lang="hr-HR" alt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Kalendari za upis u SŠ / </a:t>
            </a:r>
            <a:r>
              <a:rPr lang="hr-HR" alt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primjerak za svakog roditelja</a:t>
            </a:r>
            <a:r>
              <a:rPr lang="hr-HR" alt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2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Webinar</a:t>
            </a:r>
            <a:r>
              <a:rPr lang="hr-HR" alt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> za roditelje</a:t>
            </a:r>
            <a:br>
              <a:rPr lang="hr-HR" alt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sz="2700" b="1" dirty="0">
                <a:hlinkClick r:id="rId2"/>
              </a:rPr>
              <a:t>Supstitucijska tablica dosadašnjih programa s novim </a:t>
            </a:r>
            <a:r>
              <a:rPr lang="hr-HR" sz="2700" b="1" dirty="0" err="1">
                <a:hlinkClick r:id="rId2"/>
              </a:rPr>
              <a:t>kurikulima</a:t>
            </a:r>
            <a:r>
              <a:rPr lang="hr-HR" alt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CISOK (Centar za informiranje i savjetovanje o karijeri)</a:t>
            </a:r>
            <a:r>
              <a:rPr lang="hr-HR" sz="2000" dirty="0" smtClean="0">
                <a:latin typeface="Calibri" pitchFamily="34" charset="0"/>
              </a:rPr>
              <a:t/>
            </a:r>
            <a:br>
              <a:rPr lang="hr-HR" sz="2000" dirty="0" smtClean="0">
                <a:latin typeface="Calibri" pitchFamily="34" charset="0"/>
              </a:rPr>
            </a:br>
            <a:r>
              <a:rPr lang="hr-HR" sz="2000" dirty="0">
                <a:latin typeface="Calibri" pitchFamily="34" charset="0"/>
              </a:rPr>
              <a:t/>
            </a:r>
            <a:br>
              <a:rPr lang="hr-HR" sz="2000" dirty="0">
                <a:latin typeface="Calibri" pitchFamily="34" charset="0"/>
              </a:rPr>
            </a:br>
            <a:r>
              <a:rPr lang="hr-HR" altLang="en-US" sz="27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27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  <a:t/>
            </a:r>
            <a:br>
              <a:rPr lang="hr-HR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Arial" charset="0"/>
              </a:rPr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94931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1981200" y="928671"/>
            <a:ext cx="8229600" cy="5078621"/>
          </a:xfrm>
        </p:spPr>
        <p:txBody>
          <a:bodyPr/>
          <a:lstStyle/>
          <a:p>
            <a:pPr marL="342900" indent="-342900">
              <a:buFont typeface="Wingdings 3"/>
              <a:buChar char=""/>
              <a:defRPr/>
            </a:pPr>
            <a:r>
              <a:rPr lang="x-none" altLang="en-US" sz="3200" dirty="0">
                <a:latin typeface="Calibri" pitchFamily="34" charset="0"/>
              </a:rPr>
              <a:t>U svakome upisnom roku kandidat se može prijaviti za upis </a:t>
            </a:r>
            <a:r>
              <a:rPr lang="x-none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 najviše  6 obrazovnih programa</a:t>
            </a:r>
            <a:endParaRPr lang="x-none" altLang="en-US" dirty="0">
              <a:solidFill>
                <a:schemeClr val="tx1"/>
              </a:solidFill>
              <a:latin typeface="Calibri" pitchFamily="34" charset="0"/>
            </a:endParaRPr>
          </a:p>
          <a:p>
            <a:pPr marL="342900" indent="-342900">
              <a:buFont typeface="Wingdings 3"/>
              <a:buChar char=""/>
              <a:defRPr/>
            </a:pPr>
            <a:endParaRPr lang="x-none" altLang="en-US" sz="2000" dirty="0">
              <a:latin typeface="Calibri" pitchFamily="34" charset="0"/>
            </a:endParaRPr>
          </a:p>
          <a:p>
            <a:pPr marL="342900" indent="-342900">
              <a:buFont typeface="Wingdings 3"/>
              <a:buChar char=""/>
              <a:defRPr/>
            </a:pPr>
            <a:r>
              <a:rPr lang="x-none" altLang="en-US" sz="2000" dirty="0">
                <a:latin typeface="Calibri" pitchFamily="34" charset="0"/>
              </a:rPr>
              <a:t>RANG LISTA PRIJAVA SLAŽE SE PREMA PRIORITETU ŽELJENOG UPISA (</a:t>
            </a:r>
            <a:r>
              <a:rPr lang="hr-HR" altLang="en-US" sz="2000" dirty="0">
                <a:latin typeface="Calibri" pitchFamily="34" charset="0"/>
              </a:rPr>
              <a:t>kandidat će se optimalno rasporediti na program obrazovanja koji mu je najviši na listi prioriteta, a za koji se nalazi u sklopu upisne kvote</a:t>
            </a:r>
            <a:r>
              <a:rPr lang="x-none" altLang="en-US" sz="2000" dirty="0" smtClean="0">
                <a:latin typeface="Calibri" pitchFamily="34" charset="0"/>
              </a:rPr>
              <a:t>)</a:t>
            </a:r>
            <a:endParaRPr lang="hr-HR" altLang="en-US" sz="2000" dirty="0" smtClean="0">
              <a:latin typeface="Calibri" pitchFamily="34" charset="0"/>
            </a:endParaRPr>
          </a:p>
          <a:p>
            <a:pPr marL="342900" indent="-342900">
              <a:buFont typeface="Wingdings 3"/>
              <a:buChar char=""/>
              <a:defRPr/>
            </a:pPr>
            <a:endParaRPr lang="hr-HR" altLang="en-US" sz="2000" dirty="0">
              <a:latin typeface="Calibri" pitchFamily="34" charset="0"/>
            </a:endParaRPr>
          </a:p>
          <a:p>
            <a:pPr>
              <a:buFont typeface="Wingdings 3"/>
              <a:buChar char=""/>
              <a:defRPr/>
            </a:pPr>
            <a:r>
              <a:rPr lang="hr-HR" altLang="en-US" sz="2000" dirty="0">
                <a:latin typeface="Calibri" pitchFamily="34" charset="0"/>
              </a:rPr>
              <a:t>Prijave programa za učenike s teškoćama u razvoju traju od </a:t>
            </a:r>
            <a:r>
              <a:rPr lang="hr-HR" altLang="en-US" sz="2000" b="1" dirty="0" smtClean="0">
                <a:latin typeface="Calibri" pitchFamily="34" charset="0"/>
              </a:rPr>
              <a:t>26.5</a:t>
            </a:r>
            <a:r>
              <a:rPr lang="hr-HR" altLang="en-US" sz="2000" b="1" dirty="0">
                <a:latin typeface="Calibri" pitchFamily="34" charset="0"/>
              </a:rPr>
              <a:t>. do </a:t>
            </a:r>
            <a:r>
              <a:rPr lang="hr-HR" altLang="en-US" sz="2000" b="1" dirty="0" smtClean="0">
                <a:latin typeface="Calibri" pitchFamily="34" charset="0"/>
              </a:rPr>
              <a:t>13.6</a:t>
            </a:r>
            <a:r>
              <a:rPr lang="hr-HR" altLang="en-US" sz="2000" b="1" dirty="0">
                <a:latin typeface="Calibri" pitchFamily="34" charset="0"/>
              </a:rPr>
              <a:t>.</a:t>
            </a:r>
            <a:endParaRPr lang="x-none" altLang="en-US" sz="2000" b="1" dirty="0">
              <a:latin typeface="Calibri" pitchFamily="34" charset="0"/>
            </a:endParaRPr>
          </a:p>
          <a:p>
            <a:pPr marL="342900" indent="-342900">
              <a:buFont typeface="Wingdings 3"/>
              <a:buChar char=""/>
              <a:defRPr/>
            </a:pPr>
            <a:r>
              <a:rPr lang="hr-HR" altLang="en-US" sz="2000" dirty="0" smtClean="0">
                <a:solidFill>
                  <a:srgbClr val="FF0000"/>
                </a:solidFill>
                <a:latin typeface="Calibri" pitchFamily="34" charset="0"/>
              </a:rPr>
              <a:t>Prijave programa za redovite učenike traju od </a:t>
            </a:r>
            <a:r>
              <a:rPr lang="hr-HR" altLang="en-US" sz="2000" b="1" dirty="0" smtClean="0">
                <a:solidFill>
                  <a:srgbClr val="FF0000"/>
                </a:solidFill>
                <a:latin typeface="Calibri" pitchFamily="34" charset="0"/>
              </a:rPr>
              <a:t>25.6. do 4.7.</a:t>
            </a:r>
          </a:p>
          <a:p>
            <a:pPr marL="342900" indent="-342900">
              <a:buFont typeface="Wingdings 3"/>
              <a:buChar char=""/>
              <a:defRPr/>
            </a:pPr>
            <a:r>
              <a:rPr lang="hr-HR" altLang="en-US" sz="2000" dirty="0" smtClean="0">
                <a:latin typeface="Calibri" pitchFamily="34" charset="0"/>
              </a:rPr>
              <a:t>Iskazivanje interesa za sportske odjele traje od </a:t>
            </a:r>
            <a:r>
              <a:rPr lang="hr-HR" altLang="en-US" sz="2000" b="1" dirty="0" smtClean="0">
                <a:latin typeface="Calibri" pitchFamily="34" charset="0"/>
              </a:rPr>
              <a:t>26.5. do 6.6.</a:t>
            </a:r>
          </a:p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1965FF-F3DA-4188-A2A6-9492C883AD41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098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Pravilnik</a:t>
            </a:r>
            <a:r>
              <a:rPr lang="hr-H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 elementima i kriterijima vrednovanja</a:t>
            </a:r>
            <a:endParaRPr lang="hr-H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67098" y="1698171"/>
            <a:ext cx="10084526" cy="466344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Elementi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vrednovanja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:</a:t>
            </a:r>
          </a:p>
          <a:p>
            <a:pPr marL="0" lvl="0" indent="0">
              <a:buNone/>
            </a:pPr>
            <a:endParaRPr lang="en-US" sz="1600" dirty="0"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Zajednički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element </a:t>
            </a:r>
            <a:r>
              <a:rPr lang="en-US" sz="1700" b="1" dirty="0" err="1" smtClean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vrednovanja</a:t>
            </a:r>
            <a:endParaRPr lang="hr-HR" sz="1700" b="1" dirty="0" smtClean="0"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lvl="2"/>
            <a:r>
              <a:rPr lang="hr-HR" sz="1500" dirty="0" smtClean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zaključne ocjene</a:t>
            </a:r>
            <a:endParaRPr lang="en-US" sz="1500" dirty="0"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700" b="1" dirty="0" err="1" smtClean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Dodatni</a:t>
            </a:r>
            <a:r>
              <a:rPr lang="en-US" sz="1700" b="1" dirty="0" smtClean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element </a:t>
            </a: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vrednovanja</a:t>
            </a:r>
            <a:endParaRPr lang="en-US" sz="1700" b="1" dirty="0"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lvl="2"/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Provjera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posebnih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znanja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,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vještina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,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sposobnosti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i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darovitosti</a:t>
            </a:r>
            <a:endParaRPr lang="en-US" sz="1500" dirty="0"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lvl="2"/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Rezultati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postignuti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na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natjecanjima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u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znanju</a:t>
            </a:r>
            <a:endParaRPr lang="en-US" sz="1500" dirty="0"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lvl="2"/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Rezultati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postignuti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na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natjecanjima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školskih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sportskih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 smtClean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društa</a:t>
            </a:r>
            <a:r>
              <a:rPr lang="hr-HR" sz="1500" dirty="0" err="1" smtClean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va</a:t>
            </a:r>
            <a:endParaRPr lang="hr-HR" sz="1500" dirty="0" smtClean="0"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Poseban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element </a:t>
            </a: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vrednovanja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700" b="1" i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(</a:t>
            </a:r>
            <a:r>
              <a:rPr lang="en-US" sz="1700" b="1" i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Pravo</a:t>
            </a:r>
            <a:r>
              <a:rPr lang="en-US" sz="1700" b="1" i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700" b="1" i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prednosti</a:t>
            </a:r>
            <a:r>
              <a:rPr lang="en-US" sz="1700" b="1" i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)</a:t>
            </a:r>
          </a:p>
          <a:p>
            <a:pPr lvl="2"/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Kandidati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sa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zdravstvenim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teškoćama</a:t>
            </a:r>
            <a:endParaRPr lang="en-US" sz="1500" dirty="0"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lvl="2"/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Kandidati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koji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žive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u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otežanim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uvjetima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obrazovanja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uzrokovanim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nepovoljnim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ekonomskim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,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socijalnim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te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odgojnim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čimbenicima</a:t>
            </a:r>
            <a:endParaRPr lang="en-US" sz="1500" dirty="0"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Vrednovanje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kandidata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pripadnika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romske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nacionalne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manjine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i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kandidata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bez </a:t>
            </a: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roditeljske</a:t>
            </a:r>
            <a:r>
              <a:rPr lang="en-US" sz="1700" b="1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700" b="1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skrbi</a:t>
            </a:r>
            <a:endParaRPr lang="en-US" sz="1700" b="1" dirty="0"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lvl="2"/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Kandidati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pripadnici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romske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nacionalne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manjine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– 2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boda</a:t>
            </a:r>
            <a:endParaRPr lang="en-US" sz="1500" dirty="0"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lvl="2"/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Kandidati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bez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roditeljske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skrbi</a:t>
            </a:r>
            <a:r>
              <a:rPr lang="en-US" sz="1500" dirty="0"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 – 1 bod</a:t>
            </a:r>
            <a:endParaRPr lang="hr-HR" sz="1500" dirty="0"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marL="914400" lvl="2" indent="0">
              <a:buNone/>
            </a:pPr>
            <a:endParaRPr lang="hr-HR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24577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1988F4-1DFB-8A2E-B93D-51482D4F6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05840"/>
            <a:ext cx="8915400" cy="4905382"/>
          </a:xfrm>
        </p:spPr>
        <p:txBody>
          <a:bodyPr>
            <a:normAutofit/>
          </a:bodyPr>
          <a:lstStyle/>
          <a:p>
            <a:pPr>
              <a:buClr>
                <a:srgbClr val="B1005E"/>
              </a:buClr>
            </a:pPr>
            <a:endParaRPr lang="hr-HR" sz="2400" b="1" dirty="0">
              <a:cs typeface="Calibri"/>
            </a:endParaRPr>
          </a:p>
          <a:p>
            <a:pPr marL="0" indent="0">
              <a:buClr>
                <a:srgbClr val="B1005E"/>
              </a:buClr>
              <a:buNone/>
            </a:pPr>
            <a:r>
              <a:rPr lang="hr-HR" sz="2400" b="1" dirty="0">
                <a:cs typeface="Calibri"/>
              </a:rPr>
              <a:t>Zajednički element: </a:t>
            </a:r>
          </a:p>
          <a:p>
            <a:pPr lvl="1">
              <a:lnSpc>
                <a:spcPct val="150000"/>
              </a:lnSpc>
              <a:buClr>
                <a:srgbClr val="B1005E"/>
              </a:buClr>
            </a:pPr>
            <a:r>
              <a:rPr lang="hr-HR" sz="1900" u="sng" dirty="0">
                <a:cs typeface="Calibri"/>
              </a:rPr>
              <a:t>Programi u trajanju manjem od 3 godine:</a:t>
            </a:r>
            <a:r>
              <a:rPr lang="hr-HR" sz="1900" dirty="0">
                <a:cs typeface="Calibri"/>
              </a:rPr>
              <a:t> </a:t>
            </a:r>
            <a:r>
              <a:rPr lang="hr-HR" sz="1900" dirty="0">
                <a:ea typeface="+mn-lt"/>
                <a:cs typeface="+mn-lt"/>
              </a:rPr>
              <a:t>Opći uspjeh (5.-8. razred) – </a:t>
            </a:r>
            <a:r>
              <a:rPr lang="hr-HR" sz="1900" dirty="0">
                <a:solidFill>
                  <a:schemeClr val="bg2">
                    <a:lumMod val="50000"/>
                  </a:schemeClr>
                </a:solidFill>
                <a:ea typeface="+mn-lt"/>
                <a:cs typeface="+mn-lt"/>
              </a:rPr>
              <a:t>20 bodova</a:t>
            </a:r>
          </a:p>
          <a:p>
            <a:pPr lvl="1">
              <a:lnSpc>
                <a:spcPct val="150000"/>
              </a:lnSpc>
              <a:buClr>
                <a:srgbClr val="B1005E"/>
              </a:buClr>
            </a:pPr>
            <a:r>
              <a:rPr lang="hr-HR" sz="1900" u="sng" dirty="0">
                <a:cs typeface="Calibri"/>
              </a:rPr>
              <a:t>Trogodišnji programi:</a:t>
            </a:r>
            <a:r>
              <a:rPr lang="hr-HR" sz="1900" dirty="0">
                <a:cs typeface="Calibri"/>
              </a:rPr>
              <a:t> </a:t>
            </a:r>
            <a:r>
              <a:rPr lang="hr-HR" sz="1900" dirty="0">
                <a:ea typeface="+mn-lt"/>
                <a:cs typeface="+mn-lt"/>
              </a:rPr>
              <a:t>Opći uspjeh (5.-8. razred) + Hrvatski, Matematika i 1. strani jezik </a:t>
            </a:r>
            <a:r>
              <a:rPr lang="hr-HR" sz="1900" dirty="0">
                <a:cs typeface="Calibri"/>
              </a:rPr>
              <a:t>(7. i 8. razred)</a:t>
            </a:r>
            <a:r>
              <a:rPr lang="hr-HR" sz="1900" dirty="0">
                <a:ea typeface="+mn-lt"/>
                <a:cs typeface="+mn-lt"/>
              </a:rPr>
              <a:t> – </a:t>
            </a:r>
            <a:r>
              <a:rPr lang="hr-HR" sz="1900" dirty="0">
                <a:solidFill>
                  <a:schemeClr val="bg2">
                    <a:lumMod val="50000"/>
                  </a:schemeClr>
                </a:solidFill>
                <a:ea typeface="+mn-lt"/>
                <a:cs typeface="+mn-lt"/>
              </a:rPr>
              <a:t>50 bodova</a:t>
            </a:r>
          </a:p>
          <a:p>
            <a:pPr lvl="1">
              <a:lnSpc>
                <a:spcPct val="150000"/>
              </a:lnSpc>
              <a:buClr>
                <a:srgbClr val="B1005E"/>
              </a:buClr>
            </a:pPr>
            <a:r>
              <a:rPr lang="hr-HR" sz="1900" u="sng" dirty="0" smtClean="0">
                <a:cs typeface="Calibri"/>
              </a:rPr>
              <a:t>Četverogodišnji </a:t>
            </a:r>
            <a:r>
              <a:rPr lang="hr-HR" sz="1900" u="sng" dirty="0">
                <a:cs typeface="Calibri"/>
              </a:rPr>
              <a:t>programi:</a:t>
            </a:r>
            <a:r>
              <a:rPr lang="hr-HR" sz="1900" dirty="0">
                <a:cs typeface="Calibri"/>
              </a:rPr>
              <a:t> Opći uspjeh </a:t>
            </a:r>
            <a:r>
              <a:rPr lang="hr-HR" sz="1900" dirty="0">
                <a:ea typeface="+mn-lt"/>
                <a:cs typeface="+mn-lt"/>
              </a:rPr>
              <a:t>(5.-8. razred) </a:t>
            </a:r>
            <a:r>
              <a:rPr lang="hr-HR" sz="1900" dirty="0">
                <a:cs typeface="Calibri"/>
              </a:rPr>
              <a:t>+ Hrvatski, Matematika i 1. strani jezik + 3 predmeta ovisno o programu (7. i 8. razred) – </a:t>
            </a:r>
            <a:r>
              <a:rPr lang="hr-HR" sz="1900" dirty="0">
                <a:solidFill>
                  <a:schemeClr val="bg2">
                    <a:lumMod val="50000"/>
                  </a:schemeClr>
                </a:solidFill>
                <a:cs typeface="Calibri"/>
              </a:rPr>
              <a:t>80 bodova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19986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95FFE1-E8B2-F090-124C-FD028CA3B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88720"/>
            <a:ext cx="8915400" cy="4722502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00000"/>
              </a:lnSpc>
              <a:buNone/>
            </a:pPr>
            <a:r>
              <a:rPr lang="hr-HR" sz="2000" b="1" dirty="0" smtClean="0">
                <a:ea typeface="+mn-lt"/>
                <a:cs typeface="+mn-lt"/>
              </a:rPr>
              <a:t>Poseban element:</a:t>
            </a:r>
            <a:endParaRPr lang="hr-HR" sz="2000" b="1" dirty="0">
              <a:ea typeface="+mn-lt"/>
              <a:cs typeface="+mn-lt"/>
            </a:endParaRPr>
          </a:p>
          <a:p>
            <a:pPr marL="109728" indent="0" algn="just">
              <a:lnSpc>
                <a:spcPct val="100000"/>
              </a:lnSpc>
              <a:buNone/>
            </a:pPr>
            <a:endParaRPr lang="hr-HR" sz="2000" dirty="0">
              <a:cs typeface="Calibri"/>
            </a:endParaRPr>
          </a:p>
          <a:p>
            <a:pPr algn="just">
              <a:lnSpc>
                <a:spcPct val="100000"/>
              </a:lnSpc>
            </a:pPr>
            <a:r>
              <a:rPr lang="hr-HR" sz="2000" dirty="0" smtClean="0">
                <a:ea typeface="+mn-lt"/>
                <a:cs typeface="+mn-lt"/>
              </a:rPr>
              <a:t>kandidat koji ima 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zdravstvene teškoće</a:t>
            </a:r>
          </a:p>
          <a:p>
            <a:pPr algn="just"/>
            <a:r>
              <a:rPr lang="hr-HR" sz="2000" dirty="0">
                <a:ea typeface="+mn-lt"/>
                <a:cs typeface="+mn-lt"/>
              </a:rPr>
              <a:t>živi u otežanim uvjetima obrazovanja uzrokovanim nepovoljnim ekonomskim, socijalnim te odgojnim čimbenicima </a:t>
            </a:r>
          </a:p>
          <a:p>
            <a:pPr algn="just">
              <a:lnSpc>
                <a:spcPct val="100000"/>
              </a:lnSpc>
            </a:pPr>
            <a:endParaRPr lang="hr-HR" sz="2000" dirty="0">
              <a:ea typeface="+mn-lt"/>
              <a:cs typeface="+mn-lt"/>
            </a:endParaRPr>
          </a:p>
          <a:p>
            <a:pPr algn="just">
              <a:lnSpc>
                <a:spcPct val="100000"/>
              </a:lnSpc>
            </a:pPr>
            <a:endParaRPr lang="hr-HR" sz="2000" dirty="0">
              <a:ea typeface="+mn-lt"/>
              <a:cs typeface="+mn-lt"/>
            </a:endParaRPr>
          </a:p>
          <a:p>
            <a:pPr marL="0" indent="0" algn="just">
              <a:lnSpc>
                <a:spcPct val="100000"/>
              </a:lnSpc>
              <a:buClr>
                <a:srgbClr val="B1005E"/>
              </a:buClr>
              <a:buNone/>
            </a:pPr>
            <a:r>
              <a:rPr lang="hr-HR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Ako dva ili više kandidata na zadnjem mjestu ljestvice poretka imaju isti ukupan broj bodova, upisuje se kandidat koji ostvaruje pravo na </a:t>
            </a:r>
            <a:r>
              <a:rPr lang="hr-H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poseban element </a:t>
            </a:r>
            <a:r>
              <a:rPr lang="hr-HR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vrednovanja.</a:t>
            </a:r>
            <a:endParaRPr lang="hr-HR" sz="2000" dirty="0">
              <a:solidFill>
                <a:srgbClr val="0070C0"/>
              </a:solidFill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hr-HR" sz="2000" dirty="0">
              <a:solidFill>
                <a:srgbClr val="0070C0"/>
              </a:solidFill>
              <a:ea typeface="+mn-lt"/>
              <a:cs typeface="+mn-lt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hr-HR" sz="2000" dirty="0">
              <a:solidFill>
                <a:srgbClr val="0070C0"/>
              </a:solidFill>
              <a:cs typeface="Calibri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2609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214290"/>
            <a:ext cx="9144000" cy="1346220"/>
          </a:xfrm>
          <a:noFill/>
        </p:spPr>
        <p:txBody>
          <a:bodyPr>
            <a:noAutofit/>
          </a:bodyPr>
          <a:lstStyle/>
          <a:p>
            <a:pPr>
              <a:defRPr/>
            </a:pPr>
            <a:r>
              <a:rPr lang="hr-HR" sz="2000" dirty="0" smtClean="0">
                <a:solidFill>
                  <a:srgbClr val="002060"/>
                </a:solidFill>
              </a:rPr>
              <a:t/>
            </a:r>
            <a:br>
              <a:rPr lang="hr-HR" sz="2000" dirty="0" smtClean="0">
                <a:solidFill>
                  <a:srgbClr val="002060"/>
                </a:solidFill>
              </a:rPr>
            </a:br>
            <a:r>
              <a:rPr lang="hr-HR" sz="2000" dirty="0" smtClean="0">
                <a:solidFill>
                  <a:srgbClr val="002060"/>
                </a:solidFill>
              </a:rPr>
              <a:t>Upis </a:t>
            </a:r>
            <a:r>
              <a:rPr lang="hr-HR" sz="2000" dirty="0">
                <a:solidFill>
                  <a:srgbClr val="002060"/>
                </a:solidFill>
              </a:rPr>
              <a:t>kandidata koji žive u otežanim uvjetima obrazovanja uzrokovanim </a:t>
            </a:r>
            <a:r>
              <a:rPr lang="hr-H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nepovoljnim ekonomskim, socijalnim te odgojnim čimbenicima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54212" y="1785927"/>
            <a:ext cx="8713788" cy="4608513"/>
          </a:xfrm>
        </p:spPr>
        <p:txBody>
          <a:bodyPr>
            <a:normAutofit/>
          </a:bodyPr>
          <a:lstStyle/>
          <a:p>
            <a:pPr marL="109728" indent="0">
              <a:lnSpc>
                <a:spcPct val="70000"/>
              </a:lnSpc>
              <a:buNone/>
            </a:pPr>
            <a:endParaRPr lang="hr-HR" sz="2300" b="1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70000"/>
              </a:lnSpc>
              <a:buNone/>
            </a:pPr>
            <a:r>
              <a:rPr lang="hr-HR" sz="23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Otežani uvjeti obrazovanja</a:t>
            </a:r>
            <a:r>
              <a:rPr lang="hr-HR" sz="23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hr-HR" sz="23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hr-HR" sz="2300" dirty="0">
                <a:latin typeface="Calibri" pitchFamily="34" charset="0"/>
                <a:ea typeface="Calibri" pitchFamily="34" charset="0"/>
                <a:cs typeface="Calibri" pitchFamily="34" charset="0"/>
              </a:rPr>
              <a:t>kandidat živi uz jednoga i/ili oba roditelja s </a:t>
            </a:r>
            <a:r>
              <a:rPr lang="hr-HR" sz="23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dugotrajnom  teškom bolesti </a:t>
            </a:r>
            <a:r>
              <a:rPr lang="hr-HR" sz="2300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(liječnička potvrda)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hr-HR" sz="1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hr-HR" sz="2300" dirty="0">
                <a:latin typeface="Calibri" pitchFamily="34" charset="0"/>
                <a:ea typeface="Calibri" pitchFamily="34" charset="0"/>
                <a:cs typeface="Calibri" pitchFamily="34" charset="0"/>
              </a:rPr>
              <a:t>živi uz </a:t>
            </a:r>
            <a:r>
              <a:rPr lang="hr-HR" sz="23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dugotrajno nezaposlena </a:t>
            </a:r>
            <a:r>
              <a:rPr lang="hr-HR" sz="2300" dirty="0">
                <a:latin typeface="Calibri" pitchFamily="34" charset="0"/>
                <a:ea typeface="Calibri" pitchFamily="34" charset="0"/>
                <a:cs typeface="Calibri" pitchFamily="34" charset="0"/>
              </a:rPr>
              <a:t>oba roditelja (potvrda HZZ-a)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hr-HR" sz="1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hr-HR" sz="2300" dirty="0">
                <a:latin typeface="Calibri" pitchFamily="34" charset="0"/>
                <a:ea typeface="Calibri" pitchFamily="34" charset="0"/>
                <a:cs typeface="Calibri" pitchFamily="34" charset="0"/>
              </a:rPr>
              <a:t>živi uz </a:t>
            </a:r>
            <a:r>
              <a:rPr lang="hr-HR" sz="23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samohranog roditelja korisnika socijalne skrbi </a:t>
            </a:r>
            <a:r>
              <a:rPr lang="hr-HR" sz="2300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(potvrda o korištenju socijalne pomoći)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hr-H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hr-HR" sz="2300" dirty="0">
                <a:latin typeface="Calibri" pitchFamily="34" charset="0"/>
                <a:ea typeface="Calibri" pitchFamily="34" charset="0"/>
                <a:cs typeface="Calibri" pitchFamily="34" charset="0"/>
              </a:rPr>
              <a:t>ako je kandidatu jedan </a:t>
            </a:r>
            <a:r>
              <a:rPr lang="hr-HR" sz="23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roditelj preminuo </a:t>
            </a:r>
            <a:r>
              <a:rPr lang="hr-HR" sz="2300" dirty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(smrtni list ili isprava iz matice umrlih)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hr-HR" sz="1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70000"/>
              </a:lnSpc>
              <a:buNone/>
            </a:pPr>
            <a:endParaRPr lang="hr-HR" sz="2300" b="1" dirty="0"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918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63CFA0-8895-C961-FDFD-E9F80CE3A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79715"/>
            <a:ext cx="8229600" cy="5027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1800" dirty="0">
              <a:latin typeface="Calibri" panose="020F0502020204030204" pitchFamily="34" charset="0"/>
            </a:endParaRPr>
          </a:p>
          <a:p>
            <a:r>
              <a:rPr lang="hr-HR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Neovisno o tomu ispunjava li uvjete za ostvarivanje više prava, kandidatu će se priznati ostvarivanje isključivo jednoga, koje je za njega najpovoljnije</a:t>
            </a:r>
            <a:r>
              <a:rPr lang="hr-HR" sz="1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Dokumentacija se učitava u sustav na jedan od tri načina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Učenik sam učitava dokument, a razrednik ga provjerava</a:t>
            </a:r>
          </a:p>
          <a:p>
            <a:pPr>
              <a:buFont typeface="+mj-lt"/>
              <a:buAutoNum type="arabicPeriod"/>
            </a:pP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Učenik odabere opciju da se podaci automatski provjere, a roditelj mora dati privolu putem e-građana </a:t>
            </a:r>
          </a:p>
          <a:p>
            <a:pPr>
              <a:buFont typeface="+mj-lt"/>
              <a:buAutoNum type="arabicPeriod"/>
            </a:pP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Učenik donosi dokument razredniku, koji ga učitava u sustav (samo za učenike koji nemaju računalo ni pristup internetu)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1800" b="1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Dostava dokumentacije je od </a:t>
            </a:r>
            <a:r>
              <a:rPr lang="hr-HR" sz="1800" b="1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25.6</a:t>
            </a:r>
            <a:r>
              <a:rPr lang="hr-HR" sz="1800" b="1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do </a:t>
            </a:r>
            <a:r>
              <a:rPr lang="hr-HR" sz="1800" b="1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2.7</a:t>
            </a:r>
            <a:r>
              <a:rPr lang="hr-HR" sz="1800" b="1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hr-HR" sz="18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hr-HR" u="sng" dirty="0"/>
          </a:p>
        </p:txBody>
      </p:sp>
    </p:spTree>
    <p:extLst>
      <p:ext uri="{BB962C8B-B14F-4D97-AF65-F5344CB8AC3E}">
        <p14:creationId xmlns:p14="http://schemas.microsoft.com/office/powerpoint/2010/main" val="3089430677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Zelena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Sapun</Template>
  <TotalTime>992</TotalTime>
  <Words>704</Words>
  <Application>Microsoft Office PowerPoint</Application>
  <PresentationFormat>Široki zaslon</PresentationFormat>
  <Paragraphs>105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22" baseType="lpstr">
      <vt:lpstr>Arial</vt:lpstr>
      <vt:lpstr>Calibri</vt:lpstr>
      <vt:lpstr>Century Gothic</vt:lpstr>
      <vt:lpstr>Source Sans Pro</vt:lpstr>
      <vt:lpstr>Times New Roman</vt:lpstr>
      <vt:lpstr>Wingdings</vt:lpstr>
      <vt:lpstr>Wingdings 2</vt:lpstr>
      <vt:lpstr>Wingdings 3</vt:lpstr>
      <vt:lpstr>Pramen</vt:lpstr>
      <vt:lpstr> UPISI U SREDNJE ŠKOLE    Prezentaciju pripremila: Andreja Gregurić Jug, stručni suradnik pedagog </vt:lpstr>
      <vt:lpstr>PowerPoint prezentacija</vt:lpstr>
      <vt:lpstr>Upisi u SŠ https://srednje.e-upisi.hr  Pravilnik o elementima i kriterijima za izbor kandidata za upis u I. razred srednje škole (Česta pitanja – Važni dokumenti)  Odluka o upisu učenika u I. razred srednje škole u školskoj godini 2025./2026.  Hodogrami za učenike i roditelje  Kalendari za upis u SŠ / primjerak za svakog roditelja  Webinar za roditelje  Supstitucijska tablica dosadašnjih programa s novim kurikulima  CISOK (Centar za informiranje i savjetovanje o karijeri)      </vt:lpstr>
      <vt:lpstr>PowerPoint prezentacija</vt:lpstr>
      <vt:lpstr>Pravilnik o elementima i kriterijima vrednovanja</vt:lpstr>
      <vt:lpstr>PowerPoint prezentacija</vt:lpstr>
      <vt:lpstr>PowerPoint prezentacija</vt:lpstr>
      <vt:lpstr> Upis kandidata koji žive u otežanim uvjetima obrazovanja uzrokovanim nepovoljnim ekonomskim, socijalnim te odgojnim čimbenicima</vt:lpstr>
      <vt:lpstr>PowerPoint prezentacija</vt:lpstr>
      <vt:lpstr>Zdravstvena sposobnost kandidata</vt:lpstr>
      <vt:lpstr>Odluka o upisu učenika u 1. razred srednje škole u školskoj godini 2025./2026.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ELEKTRONIČKE PRIJAVE I UPISI U SREDNJE ŠKOLE    Prezentaciju pripremila: Ines Gašparec, str. sur. pedagoginja</dc:title>
  <dc:creator>Ines</dc:creator>
  <cp:lastModifiedBy>PSIHOLOG</cp:lastModifiedBy>
  <cp:revision>49</cp:revision>
  <cp:lastPrinted>2024-05-29T08:50:30Z</cp:lastPrinted>
  <dcterms:created xsi:type="dcterms:W3CDTF">2023-04-19T07:14:02Z</dcterms:created>
  <dcterms:modified xsi:type="dcterms:W3CDTF">2025-06-09T13:55:00Z</dcterms:modified>
</cp:coreProperties>
</file>